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02" r:id="rId2"/>
    <p:sldId id="293" r:id="rId3"/>
    <p:sldId id="294" r:id="rId4"/>
    <p:sldId id="304" r:id="rId5"/>
    <p:sldId id="295" r:id="rId6"/>
    <p:sldId id="303" r:id="rId7"/>
    <p:sldId id="296" r:id="rId8"/>
    <p:sldId id="305" r:id="rId9"/>
    <p:sldId id="297" r:id="rId10"/>
    <p:sldId id="298" r:id="rId11"/>
    <p:sldId id="299" r:id="rId12"/>
    <p:sldId id="300" r:id="rId13"/>
    <p:sldId id="30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AFCD"/>
    <a:srgbClr val="3FD9D9"/>
    <a:srgbClr val="E94D64"/>
    <a:srgbClr val="797999"/>
    <a:srgbClr val="4D55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91"/>
    <p:restoredTop sz="82795"/>
  </p:normalViewPr>
  <p:slideViewPr>
    <p:cSldViewPr snapToGrid="0" snapToObjects="1">
      <p:cViewPr>
        <p:scale>
          <a:sx n="68" d="100"/>
          <a:sy n="68" d="100"/>
        </p:scale>
        <p:origin x="-12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242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4876BB-D53D-6B48-877F-D6CB631F70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ECFF39-2505-5C42-9EC3-3C5E69CB39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0C8BB2-EBE0-424D-82E2-B1DFCA34C52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505263-25D2-E949-B776-15A1E829A1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D9B14-FB06-B440-8BB7-6D35FA16B4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EE350-628D-854B-91D2-4F3FE1FC4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92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tiff>
</file>

<file path=ppt/media/image11.tiff>
</file>

<file path=ppt/media/image12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87D648-BECA-3043-8814-0D33DDE637DB}" type="datetimeFigureOut">
              <a:rPr lang="en-US" smtClean="0"/>
              <a:t>1/12/20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EC2A4-06DF-7C48-ABE6-77D36CCBF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46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EC2A4-06DF-7C48-ABE6-77D36CCBF81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97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5EC2A4-06DF-7C48-ABE6-77D36CCBF8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81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A81CD-88BD-DB4F-ACB9-FA7491D8A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8E10A0-5BAA-714C-9369-DE7B22E9DA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4FD80-A1F1-9844-AFF2-7BE8C0B4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CAE85-0C5A-5D4C-A289-3034E3681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90CA8-BA87-6245-9D95-7EED106A1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7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8C69-08FD-434C-A1DB-F0D7EC766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C9F525-5975-6D4E-91CD-7E98C9587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B9A2E-E514-BE45-850A-85242790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EEF25-746B-C644-AE19-6C2534527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F11B4-DC5A-0A4B-B662-99966079B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077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1F800C-0059-F348-9C9A-1611CD3CF1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DC1CD4-3DA6-4840-9C69-C3C044FDA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9E447-ABB6-A541-9A2D-90E74D90F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99690-51E7-E749-8EF0-70710E7B8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0768D-78F1-5C41-A385-334F71F50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13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439CD-FD3D-A749-99CC-22B53C393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860E4-E4C0-C942-9516-849F0E406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D180B-3AB0-5547-A026-8072E56BB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38BB9-12C5-2240-98B4-524DA9B66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98C68-E71A-3A4A-AA69-EF25F163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1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B7D1-E782-FE47-85E4-E1938546E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AA710-AC0C-5D43-B2BA-7639D56BE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76FFD-5E84-7B48-81B6-8F3CD1D3E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294BE-B106-3546-A172-B5D72752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19A6A-F59B-8B48-ADB2-D4A4E8957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603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2B05-E194-344D-98C3-B4A800B2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EA779-24C9-EC49-9A0F-A2474924F6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DFEC22-9371-B94F-A741-75E742042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41DA2-B226-BA40-87AE-A6FE214D5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941E0-B641-704D-BAA4-23031DE27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6F23B-F094-6640-84BD-0BEC81402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9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AE79-0077-F843-9714-F6AED69DD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D868B-7534-DE4B-AEC6-413828047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FE174F-0F66-1D41-8059-0B99F4F755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B3D16A-85FB-DD46-B197-FD3C8CEB9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D717C-93EB-7A46-9848-E986EB8843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84F4F6-B582-7344-889F-23DC1ACA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476DE8-2143-5342-8049-4D473DAE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8ACAAB-9443-AB4B-A590-872495138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78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8F7DA-2D10-7A4D-B80C-817310936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FB15FB-3854-4547-B9E2-968D006BC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774559-7B31-3A43-BC58-09011F339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2DB874-92A5-B34D-A3D6-D7A4CD0A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80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7F16BC-A6E0-C14D-94E4-6FD03ADA5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BCADCD-43C1-034D-97AA-03D606E1E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990BE-378A-6943-B758-4D812C623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85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E0D96-1BD3-4B4E-8BE9-2B07D8091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F1AC8-7ECB-5945-89E9-CBAD3A88C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0B6225-8D63-804C-9E94-4737F5D663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B2F95-6A3B-5E4F-BBE8-4A33FF30A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03C50-E260-A042-8CFE-010D3618F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FD5FD4-5C60-7D43-BB71-016A466C3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34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DB9C-C7BB-BA48-8058-894059927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DCAD2E-2067-CD47-B23F-94C98E6ABD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AF194-EF9E-FF48-9A1E-69F76931F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C0411-1A8E-DA41-9685-EB05DA8B5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BC863B-DC65-2346-8184-C6509E999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1EB1E-5DA0-434A-9159-E35C7AE62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029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39BE7F-FEDD-6D43-AD02-0D2DD1C9A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797ABF-BF15-7049-AAD7-01CB6DBC5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11F57-2483-7244-933E-89BF0F1A00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42561-1AED-E148-BFA4-733D88155A1A}" type="datetimeFigureOut">
              <a:rPr lang="en-US" smtClean="0"/>
              <a:t>1/12/20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23F12-E48A-344B-B3B0-C4D9CBE9FF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A1C9E-3BA4-754B-B5A3-0198E51149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66786-BD2F-0B43-9AF1-00C08F1E22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70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dsc.edu/support/user_guides/tscc-quick-star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sdsc.edu/support/user_guides/tscc-quick-start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twork_File_System" TargetMode="External"/><Relationship Id="rId7" Type="http://schemas.openxmlformats.org/officeDocument/2006/relationships/image" Target="../media/image9.tiff"/><Relationship Id="rId2" Type="http://schemas.openxmlformats.org/officeDocument/2006/relationships/hyperlink" Target="https://en.wikipedia.org/wiki/Lustre_(file_system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0EB9AC-358F-E345-AD98-B2B01AE68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09516" y="0"/>
            <a:ext cx="12611032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267631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</a:rPr>
              <a:t>The Triton Shared Computing Cluster (TSCC)</a:t>
            </a:r>
          </a:p>
        </p:txBody>
      </p:sp>
    </p:spTree>
    <p:extLst>
      <p:ext uri="{BB962C8B-B14F-4D97-AF65-F5344CB8AC3E}">
        <p14:creationId xmlns:p14="http://schemas.microsoft.com/office/powerpoint/2010/main" val="862831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301" y="41102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Submitting Jobs to TSCC using shell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301" y="1736585"/>
            <a:ext cx="6261295" cy="4351338"/>
          </a:xfrm>
        </p:spPr>
        <p:txBody>
          <a:bodyPr>
            <a:normAutofit/>
          </a:bodyPr>
          <a:lstStyle/>
          <a:p>
            <a:r>
              <a:rPr lang="en-US" sz="2400" dirty="0"/>
              <a:t>Designed to be run on a Unix shell, command-line interpreter</a:t>
            </a:r>
          </a:p>
          <a:p>
            <a:endParaRPr lang="en-US" sz="2400" dirty="0"/>
          </a:p>
          <a:p>
            <a:r>
              <a:rPr lang="en-US" sz="2400" dirty="0"/>
              <a:t>First line describes language to be used:</a:t>
            </a:r>
          </a:p>
          <a:p>
            <a:pPr lvl="1"/>
            <a:r>
              <a:rPr lang="en-US" sz="2000" dirty="0"/>
              <a:t>We will submit jobs using bash scripting:</a:t>
            </a:r>
          </a:p>
          <a:p>
            <a:pPr lvl="2"/>
            <a:r>
              <a:rPr lang="en-US" sz="1800" dirty="0"/>
              <a:t>#!/bin/bash</a:t>
            </a:r>
            <a:r>
              <a:rPr lang="en-US" sz="1600" dirty="0"/>
              <a:t> </a:t>
            </a:r>
          </a:p>
          <a:p>
            <a:endParaRPr lang="en-US" dirty="0"/>
          </a:p>
          <a:p>
            <a:r>
              <a:rPr lang="en-US" sz="2400" dirty="0"/>
              <a:t>PBS flags (#PBS) will be used to describe parameters of your job submission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2518" y="1736585"/>
            <a:ext cx="3953193" cy="338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0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Submitting Jobs to TSCC using shell scripts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18995" y="1978770"/>
            <a:ext cx="85722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Example of a submission script:</a:t>
            </a:r>
          </a:p>
        </p:txBody>
      </p:sp>
      <p:sp>
        <p:nvSpPr>
          <p:cNvPr id="5" name="Rectangle 4"/>
          <p:cNvSpPr/>
          <p:nvPr/>
        </p:nvSpPr>
        <p:spPr>
          <a:xfrm>
            <a:off x="3571977" y="2727501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#!/bin/bash</a:t>
            </a:r>
          </a:p>
          <a:p>
            <a:r>
              <a:rPr lang="en-US" dirty="0"/>
              <a:t>#PBS -N </a:t>
            </a:r>
            <a:r>
              <a:rPr lang="en-US" dirty="0" err="1"/>
              <a:t>star_genomegenerate</a:t>
            </a:r>
            <a:endParaRPr lang="en-US" dirty="0"/>
          </a:p>
          <a:p>
            <a:r>
              <a:rPr lang="en-US" dirty="0"/>
              <a:t>#PBS -o </a:t>
            </a:r>
            <a:r>
              <a:rPr lang="en-US" dirty="0" err="1"/>
              <a:t>star_genomegenerate.sh.out</a:t>
            </a:r>
            <a:endParaRPr lang="en-US" dirty="0"/>
          </a:p>
          <a:p>
            <a:r>
              <a:rPr lang="en-US" dirty="0"/>
              <a:t>#PBS -e </a:t>
            </a:r>
            <a:r>
              <a:rPr lang="en-US" dirty="0" err="1"/>
              <a:t>star_genomegenerate.sh.err</a:t>
            </a:r>
            <a:endParaRPr lang="en-US" dirty="0"/>
          </a:p>
          <a:p>
            <a:r>
              <a:rPr lang="en-US" dirty="0"/>
              <a:t>#PBS -l </a:t>
            </a:r>
            <a:r>
              <a:rPr lang="en-US" dirty="0" err="1"/>
              <a:t>walltime</a:t>
            </a:r>
            <a:r>
              <a:rPr lang="en-US" dirty="0"/>
              <a:t>=8:00:00</a:t>
            </a:r>
          </a:p>
          <a:p>
            <a:r>
              <a:rPr lang="en-US" dirty="0"/>
              <a:t>#PBS -l nodes=1:ppn=8</a:t>
            </a:r>
          </a:p>
          <a:p>
            <a:r>
              <a:rPr lang="en-US" dirty="0"/>
              <a:t>#PBS -q hotel</a:t>
            </a:r>
          </a:p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55077" y="5239828"/>
            <a:ext cx="6052198" cy="59277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More information about submission parameters:</a:t>
            </a:r>
          </a:p>
          <a:p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1211973" y="5632550"/>
            <a:ext cx="89307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Arial"/>
              <a:buChar char="•"/>
            </a:pPr>
            <a:r>
              <a:rPr lang="en-US" sz="2000" dirty="0">
                <a:hlinkClick r:id="rId2"/>
              </a:rPr>
              <a:t>http://www.sdsc.edu/support/user_guides/tscc-quick-start.html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3321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12874" y="403992"/>
            <a:ext cx="10142805" cy="758952"/>
          </a:xfrm>
          <a:prstGeom prst="rect">
            <a:avLst/>
          </a:prstGeom>
        </p:spPr>
        <p:txBody>
          <a:bodyPr vert="horz" anchor="b">
            <a:normAutofit fontScale="975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chemeClr val="accent3">
                    <a:shade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tx1"/>
                </a:solidFill>
              </a:rPr>
              <a:t>Checking the status of a submitted job</a:t>
            </a:r>
          </a:p>
        </p:txBody>
      </p:sp>
      <p:sp>
        <p:nvSpPr>
          <p:cNvPr id="3" name="Rectangle 2"/>
          <p:cNvSpPr/>
          <p:nvPr/>
        </p:nvSpPr>
        <p:spPr>
          <a:xfrm>
            <a:off x="548640" y="1560414"/>
            <a:ext cx="981151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qstat</a:t>
            </a:r>
            <a:r>
              <a:rPr lang="en-US" sz="2400" dirty="0">
                <a:solidFill>
                  <a:srgbClr val="000000"/>
                </a:solidFill>
              </a:rPr>
              <a:t> – u &lt;username&gt;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Example: </a:t>
            </a:r>
            <a:r>
              <a:rPr lang="en-US" sz="2400" dirty="0" err="1">
                <a:solidFill>
                  <a:srgbClr val="000000"/>
                </a:solidFill>
              </a:rPr>
              <a:t>qstat</a:t>
            </a:r>
            <a:r>
              <a:rPr lang="en-US" sz="2400" dirty="0">
                <a:solidFill>
                  <a:srgbClr val="000000"/>
                </a:solidFill>
              </a:rPr>
              <a:t> –u </a:t>
            </a:r>
            <a:r>
              <a:rPr lang="en-US" sz="2400" dirty="0" err="1">
                <a:solidFill>
                  <a:srgbClr val="000000"/>
                </a:solidFill>
              </a:rPr>
              <a:t>ecwheele</a:t>
            </a:r>
            <a:endParaRPr lang="en-US" sz="2400" dirty="0">
              <a:solidFill>
                <a:srgbClr val="000000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Q – job is in the queue to be run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R – Job is running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C – Job is complete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To delete a job: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qdel</a:t>
            </a:r>
            <a:r>
              <a:rPr lang="en-US" sz="2400" dirty="0">
                <a:solidFill>
                  <a:srgbClr val="000000"/>
                </a:solidFill>
              </a:rPr>
              <a:t> &lt;</a:t>
            </a:r>
            <a:r>
              <a:rPr lang="en-US" sz="2400" dirty="0" err="1">
                <a:solidFill>
                  <a:srgbClr val="000000"/>
                </a:solidFill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#&gt;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You can find the </a:t>
            </a:r>
            <a:r>
              <a:rPr lang="en-US" sz="2400" dirty="0" err="1">
                <a:solidFill>
                  <a:srgbClr val="000000"/>
                </a:solidFill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# from </a:t>
            </a:r>
            <a:r>
              <a:rPr lang="en-US" sz="2400" dirty="0" err="1">
                <a:solidFill>
                  <a:srgbClr val="000000"/>
                </a:solidFill>
              </a:rPr>
              <a:t>qstat</a:t>
            </a:r>
            <a:endParaRPr lang="en-US" sz="2400" dirty="0">
              <a:solidFill>
                <a:srgbClr val="000000"/>
              </a:solidFill>
            </a:endParaRPr>
          </a:p>
          <a:p>
            <a:pPr marL="742950" lvl="1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Note – After your job has completed, the “C” will only be there for a few minutes. If the job has disappeared completely then it has finished running and you can find information about how it ran in your output files.</a:t>
            </a:r>
          </a:p>
        </p:txBody>
      </p:sp>
    </p:spTree>
    <p:extLst>
      <p:ext uri="{BB962C8B-B14F-4D97-AF65-F5344CB8AC3E}">
        <p14:creationId xmlns:p14="http://schemas.microsoft.com/office/powerpoint/2010/main" val="2100957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026942" y="205371"/>
            <a:ext cx="10128738" cy="758952"/>
          </a:xfrm>
          <a:prstGeom prst="rect">
            <a:avLst/>
          </a:prstGeom>
        </p:spPr>
        <p:txBody>
          <a:bodyPr vert="horz" anchor="b">
            <a:normAutofit fontScale="975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chemeClr val="accent3">
                    <a:shade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tx1"/>
                </a:solidFill>
              </a:rPr>
              <a:t>Submitting an Interactive Job</a:t>
            </a:r>
          </a:p>
        </p:txBody>
      </p:sp>
      <p:sp>
        <p:nvSpPr>
          <p:cNvPr id="3" name="Rectangle 2"/>
          <p:cNvSpPr/>
          <p:nvPr/>
        </p:nvSpPr>
        <p:spPr>
          <a:xfrm>
            <a:off x="886265" y="1723849"/>
            <a:ext cx="947388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If you want to be able to interact with the command line while taking advantage of the compute power available on TSCC, you can submit an interactive job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The job will be open for as long as the </a:t>
            </a:r>
            <a:r>
              <a:rPr lang="en-US" sz="2400" dirty="0" err="1">
                <a:solidFill>
                  <a:srgbClr val="000000"/>
                </a:solidFill>
              </a:rPr>
              <a:t>walltime</a:t>
            </a:r>
            <a:r>
              <a:rPr lang="en-US" sz="2400" dirty="0">
                <a:solidFill>
                  <a:srgbClr val="000000"/>
                </a:solidFill>
              </a:rPr>
              <a:t> specifies, and you will be operating on the number of nodes and processors requested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Example: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qsub</a:t>
            </a:r>
            <a:r>
              <a:rPr lang="en-US" sz="2400" dirty="0">
                <a:solidFill>
                  <a:srgbClr val="000000"/>
                </a:solidFill>
              </a:rPr>
              <a:t> –I –q hotel –l nodes=1:ppn=4 –l </a:t>
            </a:r>
            <a:r>
              <a:rPr lang="en-US" sz="2400" dirty="0" err="1">
                <a:solidFill>
                  <a:srgbClr val="000000"/>
                </a:solidFill>
              </a:rPr>
              <a:t>walltime</a:t>
            </a:r>
            <a:r>
              <a:rPr lang="en-US" sz="2400" dirty="0">
                <a:solidFill>
                  <a:srgbClr val="000000"/>
                </a:solidFill>
              </a:rPr>
              <a:t>=01:00:00</a:t>
            </a:r>
          </a:p>
        </p:txBody>
      </p:sp>
    </p:spTree>
    <p:extLst>
      <p:ext uri="{BB962C8B-B14F-4D97-AF65-F5344CB8AC3E}">
        <p14:creationId xmlns:p14="http://schemas.microsoft.com/office/powerpoint/2010/main" val="187430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TSCC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/>
              <a:t> Triton Shared Computing Cluster (TSCC)</a:t>
            </a:r>
          </a:p>
          <a:p>
            <a:endParaRPr lang="en-US" sz="1800"/>
          </a:p>
          <a:p>
            <a:r>
              <a:rPr lang="en-US" sz="1800"/>
              <a:t>Housed within the San Diego Supercomputer Center (SDSC) </a:t>
            </a:r>
          </a:p>
          <a:p>
            <a:pPr lvl="1"/>
            <a:r>
              <a:rPr lang="en-US" sz="1800"/>
              <a:t>Other clusters include </a:t>
            </a:r>
            <a:r>
              <a:rPr lang="en-US" sz="1800" i="1"/>
              <a:t>Comet </a:t>
            </a:r>
            <a:r>
              <a:rPr lang="en-US" sz="1800"/>
              <a:t>and </a:t>
            </a:r>
            <a:r>
              <a:rPr lang="en-US" sz="1800" i="1"/>
              <a:t>Gordon </a:t>
            </a:r>
          </a:p>
          <a:p>
            <a:pPr lvl="1"/>
            <a:endParaRPr lang="en-US" sz="1800" i="1"/>
          </a:p>
          <a:p>
            <a:pPr marL="285750" indent="-285750"/>
            <a:r>
              <a:rPr lang="en-US" sz="1800"/>
              <a:t>More information about TSCC:</a:t>
            </a:r>
          </a:p>
          <a:p>
            <a:pPr marL="742950" lvl="1" indent="-285750"/>
            <a:r>
              <a:rPr lang="en-US" sz="1800">
                <a:hlinkClick r:id="rId2"/>
              </a:rPr>
              <a:t>http://www.sdsc.edu/support/user_guides/tscc-quick-start.html</a:t>
            </a:r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" b="1989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5" name="TextBox 4"/>
          <p:cNvSpPr txBox="1"/>
          <p:nvPr/>
        </p:nvSpPr>
        <p:spPr>
          <a:xfrm>
            <a:off x="10808618" y="5864678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 err="1"/>
              <a:t>sdsc.edu</a:t>
            </a:r>
            <a:endParaRPr lang="en-US" i="1"/>
          </a:p>
        </p:txBody>
      </p:sp>
    </p:spTree>
    <p:extLst>
      <p:ext uri="{BB962C8B-B14F-4D97-AF65-F5344CB8AC3E}">
        <p14:creationId xmlns:p14="http://schemas.microsoft.com/office/powerpoint/2010/main" val="1428308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3424819" y="1567157"/>
            <a:ext cx="5471662" cy="4714980"/>
          </a:xfrm>
          <a:prstGeom prst="ellipse">
            <a:avLst/>
          </a:prstGeom>
          <a:noFill/>
          <a:ln w="28575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6063909" y="3904382"/>
            <a:ext cx="0" cy="324240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667751" y="4161072"/>
            <a:ext cx="1189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</a:t>
            </a:r>
          </a:p>
        </p:txBody>
      </p:sp>
      <p:cxnSp>
        <p:nvCxnSpPr>
          <p:cNvPr id="6" name="Straight Connector 5"/>
          <p:cNvCxnSpPr>
            <a:cxnSpLocks/>
            <a:endCxn id="8" idx="0"/>
          </p:cNvCxnSpPr>
          <p:nvPr/>
        </p:nvCxnSpPr>
        <p:spPr>
          <a:xfrm flipH="1">
            <a:off x="5016211" y="4463034"/>
            <a:ext cx="651541" cy="251946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550331" y="4444960"/>
            <a:ext cx="743140" cy="243000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049580" y="4714980"/>
            <a:ext cx="1933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/home/</a:t>
            </a:r>
            <a:r>
              <a:rPr lang="en-US" dirty="0" err="1"/>
              <a:t>ecwheele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08905" y="5476192"/>
            <a:ext cx="1747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/home/</a:t>
            </a:r>
            <a:r>
              <a:rPr lang="en-US" dirty="0" err="1"/>
              <a:t>olgabot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983373" y="4344969"/>
            <a:ext cx="236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/home/ucsd-train01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6125496" y="3848152"/>
            <a:ext cx="2559672" cy="866828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794006" y="3871088"/>
            <a:ext cx="2202347" cy="1157475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6063909" y="1567157"/>
            <a:ext cx="0" cy="217967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6036888" y="4579970"/>
            <a:ext cx="13512" cy="882712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6125497" y="3607164"/>
            <a:ext cx="343763" cy="189139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9983373" y="3789958"/>
            <a:ext cx="2440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/oasis/</a:t>
            </a:r>
            <a:r>
              <a:rPr lang="en-US" dirty="0" err="1"/>
              <a:t>tscc</a:t>
            </a:r>
            <a:r>
              <a:rPr lang="en-US" dirty="0"/>
              <a:t>/scratch/username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 flipV="1">
            <a:off x="5523445" y="3607163"/>
            <a:ext cx="486420" cy="202650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63572" y="3267087"/>
            <a:ext cx="1319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5412370" y="2904645"/>
            <a:ext cx="1" cy="362443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4806776" y="3636420"/>
            <a:ext cx="209434" cy="211733"/>
          </a:xfrm>
          <a:prstGeom prst="line">
            <a:avLst/>
          </a:prstGeom>
          <a:ln/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915614" y="2481272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/projects/</a:t>
            </a:r>
            <a:r>
              <a:rPr lang="en-US" dirty="0" err="1"/>
              <a:t>ps-yeolab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424819" y="3796302"/>
            <a:ext cx="2306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/projects/chi-group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158219" y="1931927"/>
            <a:ext cx="1283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Scratch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40731" y="6304595"/>
            <a:ext cx="1283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Home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765975" y="2019608"/>
            <a:ext cx="12836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Projects</a:t>
            </a:r>
          </a:p>
        </p:txBody>
      </p:sp>
      <p:sp>
        <p:nvSpPr>
          <p:cNvPr id="26" name="Oval 25"/>
          <p:cNvSpPr/>
          <p:nvPr/>
        </p:nvSpPr>
        <p:spPr>
          <a:xfrm>
            <a:off x="5996353" y="3755772"/>
            <a:ext cx="121605" cy="135100"/>
          </a:xfrm>
          <a:prstGeom prst="ellipse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660461" y="4178374"/>
            <a:ext cx="889871" cy="352031"/>
          </a:xfrm>
          <a:prstGeom prst="rect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484670" y="3297126"/>
            <a:ext cx="2200498" cy="551026"/>
          </a:xfrm>
          <a:prstGeom prst="rect">
            <a:avLst/>
          </a:prstGeom>
          <a:noFill/>
          <a:ln w="3810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838200" y="365125"/>
            <a:ext cx="10515600" cy="7832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the file structure of TSCC?</a:t>
            </a:r>
          </a:p>
        </p:txBody>
      </p:sp>
    </p:spTree>
    <p:extLst>
      <p:ext uri="{BB962C8B-B14F-4D97-AF65-F5344CB8AC3E}">
        <p14:creationId xmlns:p14="http://schemas.microsoft.com/office/powerpoint/2010/main" val="1014383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838200" y="365125"/>
            <a:ext cx="10515600" cy="7832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the file structure of TSCC?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45388-8C2D-304E-9195-DB605509D2EA}"/>
              </a:ext>
            </a:extLst>
          </p:cNvPr>
          <p:cNvSpPr txBox="1"/>
          <p:nvPr/>
        </p:nvSpPr>
        <p:spPr>
          <a:xfrm>
            <a:off x="930563" y="2830094"/>
            <a:ext cx="115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(You)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6A4687F-1CDE-FB4A-9413-5FC6A9A4D476}"/>
              </a:ext>
            </a:extLst>
          </p:cNvPr>
          <p:cNvCxnSpPr>
            <a:cxnSpLocks/>
          </p:cNvCxnSpPr>
          <p:nvPr/>
        </p:nvCxnSpPr>
        <p:spPr>
          <a:xfrm>
            <a:off x="1505592" y="3254842"/>
            <a:ext cx="0" cy="768926"/>
          </a:xfrm>
          <a:prstGeom prst="straightConnector1">
            <a:avLst/>
          </a:prstGeom>
          <a:ln w="60325">
            <a:solidFill>
              <a:srgbClr val="4D55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82A17D49-5B76-A444-8BB0-53374B303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5309"/>
            <a:ext cx="1334785" cy="13347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5EFF062-CC38-8648-AA2C-C35D951E6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68446"/>
            <a:ext cx="1334785" cy="133478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5909545-6787-044D-BF00-561AA92185DE}"/>
              </a:ext>
            </a:extLst>
          </p:cNvPr>
          <p:cNvSpPr txBox="1"/>
          <p:nvPr/>
        </p:nvSpPr>
        <p:spPr>
          <a:xfrm>
            <a:off x="881062" y="5503231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A732DA-9BF6-E242-852A-7AC24243FAB1}"/>
              </a:ext>
            </a:extLst>
          </p:cNvPr>
          <p:cNvCxnSpPr>
            <a:cxnSpLocks/>
          </p:cNvCxnSpPr>
          <p:nvPr/>
        </p:nvCxnSpPr>
        <p:spPr>
          <a:xfrm flipV="1">
            <a:off x="2253540" y="4835839"/>
            <a:ext cx="1334787" cy="1"/>
          </a:xfrm>
          <a:prstGeom prst="straightConnector1">
            <a:avLst/>
          </a:prstGeom>
          <a:ln w="60325">
            <a:solidFill>
              <a:srgbClr val="4D555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6D3E9C6-D278-1844-8422-AAC13F3BA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9165" y="4168446"/>
            <a:ext cx="1334785" cy="1334785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2D68959-D806-B045-90C0-C123BD5AE64C}"/>
              </a:ext>
            </a:extLst>
          </p:cNvPr>
          <p:cNvSpPr txBox="1"/>
          <p:nvPr/>
        </p:nvSpPr>
        <p:spPr>
          <a:xfrm>
            <a:off x="3597525" y="5503231"/>
            <a:ext cx="1118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TSCC Files</a:t>
            </a:r>
          </a:p>
        </p:txBody>
      </p: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12A8E853-CF21-F740-8372-8FA6885A2D0C}"/>
              </a:ext>
            </a:extLst>
          </p:cNvPr>
          <p:cNvCxnSpPr>
            <a:stCxn id="42" idx="3"/>
            <a:endCxn id="44" idx="1"/>
          </p:cNvCxnSpPr>
          <p:nvPr/>
        </p:nvCxnSpPr>
        <p:spPr>
          <a:xfrm flipV="1">
            <a:off x="4823950" y="2082843"/>
            <a:ext cx="1370318" cy="2752996"/>
          </a:xfrm>
          <a:prstGeom prst="bentConnector3">
            <a:avLst>
              <a:gd name="adj1" fmla="val 50000"/>
            </a:avLst>
          </a:prstGeom>
          <a:ln w="60325">
            <a:solidFill>
              <a:srgbClr val="4D555E"/>
            </a:solidFill>
            <a:prstDash val="sysDot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323B0B23-C646-0D4B-8393-0FB5E6F55EE4}"/>
              </a:ext>
            </a:extLst>
          </p:cNvPr>
          <p:cNvGrpSpPr/>
          <p:nvPr/>
        </p:nvGrpSpPr>
        <p:grpSpPr>
          <a:xfrm>
            <a:off x="6194268" y="1495309"/>
            <a:ext cx="3815123" cy="1283546"/>
            <a:chOff x="6194268" y="1225147"/>
            <a:chExt cx="3815123" cy="128354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C7B96A8B-E2C9-1142-AB46-C4BAFD1DA714}"/>
                </a:ext>
              </a:extLst>
            </p:cNvPr>
            <p:cNvGrpSpPr/>
            <p:nvPr/>
          </p:nvGrpSpPr>
          <p:grpSpPr>
            <a:xfrm>
              <a:off x="6194268" y="1225147"/>
              <a:ext cx="1175068" cy="1175068"/>
              <a:chOff x="5144063" y="1594486"/>
              <a:chExt cx="1334778" cy="1334778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8A868A24-8B39-7145-B3BD-F221C2BD65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44063" y="1594486"/>
                <a:ext cx="1334778" cy="1334778"/>
              </a:xfrm>
              <a:prstGeom prst="rect">
                <a:avLst/>
              </a:prstGeom>
            </p:spPr>
          </p:pic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D9A3D1A3-23EF-D942-8A5A-C6DAC6542FFD}"/>
                  </a:ext>
                </a:extLst>
              </p:cNvPr>
              <p:cNvSpPr/>
              <p:nvPr/>
            </p:nvSpPr>
            <p:spPr>
              <a:xfrm>
                <a:off x="5978236" y="2417618"/>
                <a:ext cx="500605" cy="5116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467AE1C-7AB8-414C-9B5B-0F56C0AD4273}"/>
                </a:ext>
              </a:extLst>
            </p:cNvPr>
            <p:cNvSpPr txBox="1"/>
            <p:nvPr/>
          </p:nvSpPr>
          <p:spPr>
            <a:xfrm>
              <a:off x="7418617" y="1585363"/>
              <a:ext cx="259077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Home Directory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/home/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ucsd-train01/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/home/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$USER_NAME/</a:t>
              </a:r>
            </a:p>
          </p:txBody>
        </p:sp>
      </p:grp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80B6A01E-996E-6846-BE41-C3A497109536}"/>
              </a:ext>
            </a:extLst>
          </p:cNvPr>
          <p:cNvCxnSpPr>
            <a:cxnSpLocks/>
            <a:stCxn id="42" idx="3"/>
            <a:endCxn id="57" idx="1"/>
          </p:cNvCxnSpPr>
          <p:nvPr/>
        </p:nvCxnSpPr>
        <p:spPr>
          <a:xfrm flipV="1">
            <a:off x="4823950" y="3466760"/>
            <a:ext cx="1396741" cy="1369079"/>
          </a:xfrm>
          <a:prstGeom prst="bentConnector3">
            <a:avLst>
              <a:gd name="adj1" fmla="val 50000"/>
            </a:avLst>
          </a:prstGeom>
          <a:ln w="60325">
            <a:solidFill>
              <a:srgbClr val="4D555E"/>
            </a:solidFill>
            <a:prstDash val="sysDot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F19BA44-EEB4-434E-9684-578D7A69165B}"/>
              </a:ext>
            </a:extLst>
          </p:cNvPr>
          <p:cNvGrpSpPr/>
          <p:nvPr/>
        </p:nvGrpSpPr>
        <p:grpSpPr>
          <a:xfrm>
            <a:off x="6220691" y="2892437"/>
            <a:ext cx="5588537" cy="1271871"/>
            <a:chOff x="6220691" y="2559932"/>
            <a:chExt cx="5588537" cy="127187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0A098F1E-8A61-1F40-8F22-B63E5DE87A03}"/>
                </a:ext>
              </a:extLst>
            </p:cNvPr>
            <p:cNvGrpSpPr/>
            <p:nvPr/>
          </p:nvGrpSpPr>
          <p:grpSpPr>
            <a:xfrm>
              <a:off x="6220691" y="2559932"/>
              <a:ext cx="1148645" cy="1148645"/>
              <a:chOff x="5999018" y="2559932"/>
              <a:chExt cx="1148645" cy="1148645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60D192F3-C726-E443-842F-EA61E2303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99018" y="2559932"/>
                <a:ext cx="1148645" cy="1148645"/>
              </a:xfrm>
              <a:prstGeom prst="rect">
                <a:avLst/>
              </a:prstGeom>
            </p:spPr>
          </p:pic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808A3D05-DF5E-C04B-9064-15A505CF8E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t="62251" r="65980" b="3854"/>
              <a:stretch/>
            </p:blipFill>
            <p:spPr>
              <a:xfrm>
                <a:off x="6267132" y="2994021"/>
                <a:ext cx="387912" cy="386487"/>
              </a:xfrm>
              <a:prstGeom prst="rect">
                <a:avLst/>
              </a:prstGeom>
            </p:spPr>
          </p:pic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12C085A-621F-D74D-8ED8-3D2726AFFFCB}"/>
                </a:ext>
              </a:extLst>
            </p:cNvPr>
            <p:cNvSpPr txBox="1"/>
            <p:nvPr/>
          </p:nvSpPr>
          <p:spPr>
            <a:xfrm>
              <a:off x="7445533" y="2908473"/>
              <a:ext cx="436369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Scratch Directory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/oasis/</a:t>
              </a:r>
              <a:r>
                <a:rPr lang="en-US" b="1" dirty="0" err="1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tscc</a:t>
              </a:r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/scratch/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ucsd-train01/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/oasis/</a:t>
              </a:r>
              <a:r>
                <a:rPr lang="en-US" b="1" dirty="0" err="1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tscc</a:t>
              </a:r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/scratch/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$USER_NAME/</a:t>
              </a:r>
            </a:p>
          </p:txBody>
        </p: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EA011C0-6711-7544-BA70-7DCC6791E774}"/>
              </a:ext>
            </a:extLst>
          </p:cNvPr>
          <p:cNvCxnSpPr>
            <a:cxnSpLocks/>
            <a:stCxn id="42" idx="3"/>
            <a:endCxn id="64" idx="1"/>
          </p:cNvCxnSpPr>
          <p:nvPr/>
        </p:nvCxnSpPr>
        <p:spPr>
          <a:xfrm>
            <a:off x="4823950" y="4835839"/>
            <a:ext cx="1430259" cy="1"/>
          </a:xfrm>
          <a:prstGeom prst="line">
            <a:avLst/>
          </a:prstGeom>
          <a:ln w="60325">
            <a:solidFill>
              <a:srgbClr val="4D555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0F1DD55-D281-664B-99D4-5CA79B905940}"/>
              </a:ext>
            </a:extLst>
          </p:cNvPr>
          <p:cNvGrpSpPr/>
          <p:nvPr/>
        </p:nvGrpSpPr>
        <p:grpSpPr>
          <a:xfrm>
            <a:off x="6254209" y="4308247"/>
            <a:ext cx="3908735" cy="1235062"/>
            <a:chOff x="6254209" y="4038085"/>
            <a:chExt cx="3908735" cy="1235062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31ADBE45-AAFC-FD4C-A4FE-58F0C5F8D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54209" y="4038085"/>
              <a:ext cx="1055185" cy="105518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F1525ACD-2E13-EB4B-B28C-39D420268D1E}"/>
                </a:ext>
              </a:extLst>
            </p:cNvPr>
            <p:cNvSpPr txBox="1"/>
            <p:nvPr/>
          </p:nvSpPr>
          <p:spPr>
            <a:xfrm>
              <a:off x="7445533" y="4349817"/>
              <a:ext cx="271741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Project Directory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/projects/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yeo-group/</a:t>
              </a:r>
            </a:p>
            <a:p>
              <a:r>
                <a:rPr lang="en-US" b="1" dirty="0">
                  <a:solidFill>
                    <a:srgbClr val="87AFC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/projects/</a:t>
              </a:r>
              <a:r>
                <a:rPr lang="en-US" dirty="0">
                  <a:latin typeface="Consolas" panose="020B0609020204030204" pitchFamily="49" charset="0"/>
                  <a:cs typeface="Consolas" panose="020B0609020204030204" pitchFamily="49" charset="0"/>
                </a:rPr>
                <a:t>$LAB_NAME/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981200" y="274638"/>
            <a:ext cx="7620000" cy="65475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/>
              <a:t>TSCC Structure: Branches from Root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81201" y="1109273"/>
            <a:ext cx="841729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Scratch – Faster file processing, runs on a parallel file system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Each user is given their own directory in scratch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A lot of space (25 TB), but untouched files get purged after 3 months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hlinkClick r:id="rId2"/>
              </a:rPr>
              <a:t>https://en.wikipedia.org/wiki/Lustre_(file_system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  <a:p>
            <a:pPr marL="742950" lvl="1" indent="-285750">
              <a:buFont typeface="Arial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Home – Permanent storage for each user, small space, runs on network file system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Each user has their own home folder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Very minimal space (100GB)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hlinkClick r:id="rId3"/>
              </a:rPr>
              <a:t>https://en.wikipedia.org/wiki/Network_File_System</a:t>
            </a:r>
            <a:endParaRPr lang="en-US" sz="2000" dirty="0">
              <a:solidFill>
                <a:srgbClr val="000000"/>
              </a:solidFill>
            </a:endParaRPr>
          </a:p>
          <a:p>
            <a:pPr marL="742950" lvl="1" indent="-285750">
              <a:buFont typeface="Arial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Projects – Labs purchase storage space for permanent files that are shared among members of the lab 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Each lab has their own projects folder this is space for more permanent storage (e.g. </a:t>
            </a:r>
            <a:r>
              <a:rPr lang="en-US" sz="2000" dirty="0" err="1">
                <a:solidFill>
                  <a:srgbClr val="000000"/>
                </a:solidFill>
              </a:rPr>
              <a:t>ps-yeolab</a:t>
            </a:r>
            <a:r>
              <a:rPr lang="en-US" sz="2000" dirty="0">
                <a:solidFill>
                  <a:srgbClr val="000000"/>
                </a:solidFill>
              </a:rPr>
              <a:t>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484FE7-D369-934A-AB17-CBBB87424459}"/>
              </a:ext>
            </a:extLst>
          </p:cNvPr>
          <p:cNvGrpSpPr/>
          <p:nvPr/>
        </p:nvGrpSpPr>
        <p:grpSpPr>
          <a:xfrm>
            <a:off x="721079" y="3143880"/>
            <a:ext cx="1175068" cy="1175068"/>
            <a:chOff x="5144063" y="1594486"/>
            <a:chExt cx="1334778" cy="133477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99BE35-8BC1-0E43-A6CB-85919141E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44063" y="1594486"/>
              <a:ext cx="1334778" cy="133477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80D846-3011-FC47-AF95-6DAAA6B2803F}"/>
                </a:ext>
              </a:extLst>
            </p:cNvPr>
            <p:cNvSpPr/>
            <p:nvPr/>
          </p:nvSpPr>
          <p:spPr>
            <a:xfrm>
              <a:off x="5978236" y="2417618"/>
              <a:ext cx="500605" cy="5116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6DEB518-0FE9-4244-9268-D76B2DBE69C2}"/>
              </a:ext>
            </a:extLst>
          </p:cNvPr>
          <p:cNvGrpSpPr/>
          <p:nvPr/>
        </p:nvGrpSpPr>
        <p:grpSpPr>
          <a:xfrm>
            <a:off x="734291" y="1352051"/>
            <a:ext cx="1148645" cy="1148645"/>
            <a:chOff x="5999018" y="2559932"/>
            <a:chExt cx="1148645" cy="114864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BC575AA-D550-C642-B01F-682E9BF3F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99018" y="2559932"/>
              <a:ext cx="1148645" cy="114864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CA8803B-03C5-5144-BF05-5939D817E4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62251" r="65980" b="3854"/>
            <a:stretch/>
          </p:blipFill>
          <p:spPr>
            <a:xfrm>
              <a:off x="6267132" y="2994021"/>
              <a:ext cx="387912" cy="386487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506F110-9829-FC4C-8042-F0C8838329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020" y="4962132"/>
            <a:ext cx="1055185" cy="105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0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BA5C0-BE85-40C5-B26F-89D07A11D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TSCC job submissions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E6AFB-6510-43B0-B4E5-803CC39E00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9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 Job to TSCC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dirty="0">
                <a:solidFill>
                  <a:srgbClr val="000000"/>
                </a:solidFill>
              </a:rPr>
              <a:t>For tasks that require large amounts of processing power, you can submit a job to the TSCC computing cluster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285750" indent="-285750"/>
            <a:r>
              <a:rPr lang="en-US" dirty="0">
                <a:solidFill>
                  <a:srgbClr val="000000"/>
                </a:solidFill>
              </a:rPr>
              <a:t>Submitting a job allows the user to request the specific number of  compute nodes and processors per node needed for you job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marL="285750" indent="-285750"/>
            <a:r>
              <a:rPr lang="en-US" dirty="0">
                <a:solidFill>
                  <a:srgbClr val="000000"/>
                </a:solidFill>
              </a:rPr>
              <a:t>The submitted job goes into the designated queue and will be run when the requested number of processors becomes available</a:t>
            </a:r>
          </a:p>
        </p:txBody>
      </p:sp>
    </p:spTree>
    <p:extLst>
      <p:ext uri="{BB962C8B-B14F-4D97-AF65-F5344CB8AC3E}">
        <p14:creationId xmlns:p14="http://schemas.microsoft.com/office/powerpoint/2010/main" val="996835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838200" y="365125"/>
            <a:ext cx="10515600" cy="78322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does TSCC job submission look like?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045388-8C2D-304E-9195-DB605509D2EA}"/>
              </a:ext>
            </a:extLst>
          </p:cNvPr>
          <p:cNvSpPr txBox="1"/>
          <p:nvPr/>
        </p:nvSpPr>
        <p:spPr>
          <a:xfrm>
            <a:off x="930563" y="2830094"/>
            <a:ext cx="1150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 (You)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6A4687F-1CDE-FB4A-9413-5FC6A9A4D476}"/>
              </a:ext>
            </a:extLst>
          </p:cNvPr>
          <p:cNvCxnSpPr>
            <a:cxnSpLocks/>
          </p:cNvCxnSpPr>
          <p:nvPr/>
        </p:nvCxnSpPr>
        <p:spPr>
          <a:xfrm>
            <a:off x="1505592" y="3254842"/>
            <a:ext cx="0" cy="768926"/>
          </a:xfrm>
          <a:prstGeom prst="straightConnector1">
            <a:avLst/>
          </a:prstGeom>
          <a:ln w="60325">
            <a:solidFill>
              <a:srgbClr val="4D55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82A17D49-5B76-A444-8BB0-53374B303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5309"/>
            <a:ext cx="1334785" cy="13347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5EFF062-CC38-8648-AA2C-C35D951E6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68446"/>
            <a:ext cx="1334785" cy="133478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5909545-6787-044D-BF00-561AA92185DE}"/>
              </a:ext>
            </a:extLst>
          </p:cNvPr>
          <p:cNvSpPr txBox="1"/>
          <p:nvPr/>
        </p:nvSpPr>
        <p:spPr>
          <a:xfrm>
            <a:off x="881062" y="5503231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Login Node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AA732DA-9BF6-E242-852A-7AC24243FAB1}"/>
              </a:ext>
            </a:extLst>
          </p:cNvPr>
          <p:cNvCxnSpPr>
            <a:cxnSpLocks/>
          </p:cNvCxnSpPr>
          <p:nvPr/>
        </p:nvCxnSpPr>
        <p:spPr>
          <a:xfrm flipV="1">
            <a:off x="2253540" y="4835839"/>
            <a:ext cx="1334787" cy="1"/>
          </a:xfrm>
          <a:prstGeom prst="straightConnector1">
            <a:avLst/>
          </a:prstGeom>
          <a:ln w="60325">
            <a:solidFill>
              <a:srgbClr val="4D555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96D3E9C6-D278-1844-8422-AAC13F3BAA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9165" y="4168446"/>
            <a:ext cx="1334785" cy="1334785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2D68959-D806-B045-90C0-C123BD5AE64C}"/>
              </a:ext>
            </a:extLst>
          </p:cNvPr>
          <p:cNvSpPr txBox="1"/>
          <p:nvPr/>
        </p:nvSpPr>
        <p:spPr>
          <a:xfrm>
            <a:off x="3597525" y="5503231"/>
            <a:ext cx="1118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TSCC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1EFB46-0A10-E74C-A7D1-19EEE30AAF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730" y="1823102"/>
            <a:ext cx="1006992" cy="1006992"/>
          </a:xfrm>
          <a:prstGeom prst="rect">
            <a:avLst/>
          </a:prstGeom>
        </p:spPr>
      </p:pic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405A1048-068C-D64D-9C82-8DCC46F66E89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54738" y="2326598"/>
            <a:ext cx="1480075" cy="2509241"/>
          </a:xfrm>
          <a:prstGeom prst="bentConnector3">
            <a:avLst/>
          </a:prstGeom>
          <a:ln w="60325">
            <a:solidFill>
              <a:srgbClr val="4D555E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5C8EE11-54B2-394C-B28D-E5BE2C4ED1F9}"/>
              </a:ext>
            </a:extLst>
          </p:cNvPr>
          <p:cNvSpPr txBox="1"/>
          <p:nvPr/>
        </p:nvSpPr>
        <p:spPr>
          <a:xfrm>
            <a:off x="4952661" y="1885714"/>
            <a:ext cx="1107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TORQUE </a:t>
            </a:r>
          </a:p>
          <a:p>
            <a:r>
              <a:rPr lang="en-US" b="1" dirty="0"/>
              <a:t>Resource </a:t>
            </a:r>
          </a:p>
          <a:p>
            <a:r>
              <a:rPr lang="en-US" b="1" dirty="0"/>
              <a:t>Manager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9B62D0-02E7-3140-B25C-41E1B7A9CD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5936" y="2193522"/>
            <a:ext cx="644365" cy="64436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14B91E6C-8814-0748-9CA3-023AD4CB4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4119" y="2195525"/>
            <a:ext cx="644365" cy="64436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5D45572-A799-DC42-AD3D-063293AD2B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4843" y="2195525"/>
            <a:ext cx="644365" cy="644365"/>
          </a:xfrm>
          <a:prstGeom prst="rect">
            <a:avLst/>
          </a:prstGeom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1B36BED5-A247-A94B-B726-70C49A21DEE1}"/>
              </a:ext>
            </a:extLst>
          </p:cNvPr>
          <p:cNvSpPr/>
          <p:nvPr/>
        </p:nvSpPr>
        <p:spPr>
          <a:xfrm>
            <a:off x="7418790" y="3079472"/>
            <a:ext cx="4336472" cy="910633"/>
          </a:xfrm>
          <a:prstGeom prst="roundRect">
            <a:avLst/>
          </a:prstGeom>
          <a:noFill/>
          <a:ln w="38100">
            <a:solidFill>
              <a:srgbClr val="797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7A806AB1-6BFB-8F44-A211-DFE6CDD5580B}"/>
              </a:ext>
            </a:extLst>
          </p:cNvPr>
          <p:cNvSpPr/>
          <p:nvPr/>
        </p:nvSpPr>
        <p:spPr>
          <a:xfrm>
            <a:off x="7418790" y="2062392"/>
            <a:ext cx="4336472" cy="910633"/>
          </a:xfrm>
          <a:prstGeom prst="roundRect">
            <a:avLst/>
          </a:prstGeom>
          <a:noFill/>
          <a:ln w="38100">
            <a:solidFill>
              <a:srgbClr val="4D55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8E77348-C26A-4E42-BD6B-E8A13E90C0B2}"/>
              </a:ext>
            </a:extLst>
          </p:cNvPr>
          <p:cNvSpPr/>
          <p:nvPr/>
        </p:nvSpPr>
        <p:spPr>
          <a:xfrm>
            <a:off x="7418790" y="4096552"/>
            <a:ext cx="4336472" cy="910633"/>
          </a:xfrm>
          <a:prstGeom prst="roundRect">
            <a:avLst/>
          </a:prstGeom>
          <a:noFill/>
          <a:ln w="38100">
            <a:solidFill>
              <a:srgbClr val="E94D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BB62D5B7-CE4A-9C43-AF49-71DFC346390F}"/>
              </a:ext>
            </a:extLst>
          </p:cNvPr>
          <p:cNvSpPr/>
          <p:nvPr/>
        </p:nvSpPr>
        <p:spPr>
          <a:xfrm>
            <a:off x="7418790" y="5113632"/>
            <a:ext cx="4336472" cy="910633"/>
          </a:xfrm>
          <a:prstGeom prst="roundRect">
            <a:avLst/>
          </a:prstGeom>
          <a:noFill/>
          <a:ln w="38100">
            <a:solidFill>
              <a:srgbClr val="3F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3B6E12-061B-8649-B582-9015D078D54B}"/>
              </a:ext>
            </a:extLst>
          </p:cNvPr>
          <p:cNvSpPr txBox="1"/>
          <p:nvPr/>
        </p:nvSpPr>
        <p:spPr>
          <a:xfrm>
            <a:off x="9999070" y="2333042"/>
            <a:ext cx="1487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4D555E"/>
                </a:solidFill>
              </a:rPr>
              <a:t>HOTEL</a:t>
            </a:r>
            <a:r>
              <a:rPr lang="en-US" dirty="0"/>
              <a:t> Queue</a:t>
            </a:r>
            <a:endParaRPr lang="en-US" b="1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AFACDA3-3632-CD47-9FAE-EF26558AA9C1}"/>
              </a:ext>
            </a:extLst>
          </p:cNvPr>
          <p:cNvSpPr txBox="1"/>
          <p:nvPr/>
        </p:nvSpPr>
        <p:spPr>
          <a:xfrm>
            <a:off x="10003623" y="3350122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797999"/>
                </a:solidFill>
              </a:rPr>
              <a:t>HOME</a:t>
            </a:r>
            <a:r>
              <a:rPr lang="en-US" dirty="0"/>
              <a:t> Queue</a:t>
            </a:r>
            <a:endParaRPr 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F5A8842-2C5C-644B-B47B-FFFEAB2A142C}"/>
              </a:ext>
            </a:extLst>
          </p:cNvPr>
          <p:cNvSpPr txBox="1"/>
          <p:nvPr/>
        </p:nvSpPr>
        <p:spPr>
          <a:xfrm>
            <a:off x="10003623" y="4367202"/>
            <a:ext cx="1596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4D64"/>
                </a:solidFill>
              </a:rPr>
              <a:t>CONDO</a:t>
            </a:r>
            <a:r>
              <a:rPr lang="en-US" dirty="0"/>
              <a:t> Queue</a:t>
            </a:r>
            <a:endParaRPr lang="en-US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DCC0CB2-2D44-2E42-BB7B-C0B87F3BB03A}"/>
              </a:ext>
            </a:extLst>
          </p:cNvPr>
          <p:cNvSpPr txBox="1"/>
          <p:nvPr/>
        </p:nvSpPr>
        <p:spPr>
          <a:xfrm>
            <a:off x="10003623" y="5384282"/>
            <a:ext cx="1513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3FD9D9"/>
                </a:solidFill>
              </a:rPr>
              <a:t>GLEAN</a:t>
            </a:r>
            <a:r>
              <a:rPr lang="en-US" dirty="0"/>
              <a:t> Queue</a:t>
            </a:r>
            <a:endParaRPr lang="en-US" b="1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F351783D-796F-3C46-9470-758A9D891A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4843" y="3212605"/>
            <a:ext cx="644365" cy="64436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F202BE0D-A8C5-334A-83FA-FE53E6C8B0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4842" y="4229685"/>
            <a:ext cx="644365" cy="644365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08F7D000-A9BA-4B44-90BB-6BA5E17E40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4118" y="3212605"/>
            <a:ext cx="644365" cy="644365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D25EF4D1-6CB8-164B-8222-C5335F3899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4841" y="5246765"/>
            <a:ext cx="644365" cy="644365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5E714EA8-FC8A-1444-B01C-42ACF78651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4117" y="4229685"/>
            <a:ext cx="644365" cy="644365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54F5E7EC-DA06-554A-8EC9-ECED1D6CF6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1483" y="2193522"/>
            <a:ext cx="644365" cy="64436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225BF9A-063D-604D-B95E-25F00F80FE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4116" y="5246765"/>
            <a:ext cx="644365" cy="644365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782798E2-B240-5C46-BF06-0251A5D2D3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5935" y="5246765"/>
            <a:ext cx="644365" cy="644365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DB81AB13-90DC-F646-AEEA-631C601802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6751" y="3055368"/>
            <a:ext cx="644365" cy="644365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751F1372-BC5A-4243-A8A4-B11D65F533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9151" y="3207768"/>
            <a:ext cx="644365" cy="644365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494A40C6-5D86-654A-9978-81F913B589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1551" y="3360168"/>
            <a:ext cx="644365" cy="644365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87E42555-1F1B-C446-90EB-5875A589FC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44470" y="3397271"/>
            <a:ext cx="644365" cy="644365"/>
          </a:xfrm>
          <a:prstGeom prst="rect">
            <a:avLst/>
          </a:prstGeom>
        </p:spPr>
      </p:pic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2ABDC343-0FC8-3149-ACE9-CDB66089F872}"/>
              </a:ext>
            </a:extLst>
          </p:cNvPr>
          <p:cNvCxnSpPr>
            <a:cxnSpLocks/>
            <a:endCxn id="76" idx="1"/>
          </p:cNvCxnSpPr>
          <p:nvPr/>
        </p:nvCxnSpPr>
        <p:spPr>
          <a:xfrm rot="5400000">
            <a:off x="4113984" y="3165995"/>
            <a:ext cx="414323" cy="8788"/>
          </a:xfrm>
          <a:prstGeom prst="curvedConnector4">
            <a:avLst>
              <a:gd name="adj1" fmla="val 11119"/>
              <a:gd name="adj2" fmla="val 2701274"/>
            </a:avLst>
          </a:prstGeom>
          <a:ln w="44450" cmpd="sng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E0111A2-91FE-5445-B6AF-EFD5EA50C862}"/>
              </a:ext>
            </a:extLst>
          </p:cNvPr>
          <p:cNvCxnSpPr>
            <a:cxnSpLocks/>
          </p:cNvCxnSpPr>
          <p:nvPr/>
        </p:nvCxnSpPr>
        <p:spPr>
          <a:xfrm>
            <a:off x="5265916" y="3719453"/>
            <a:ext cx="360921" cy="0"/>
          </a:xfrm>
          <a:prstGeom prst="straightConnector1">
            <a:avLst/>
          </a:prstGeom>
          <a:ln w="44450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45D2200B-F7CB-5E4D-9B36-86183279A02F}"/>
              </a:ext>
            </a:extLst>
          </p:cNvPr>
          <p:cNvCxnSpPr>
            <a:cxnSpLocks/>
          </p:cNvCxnSpPr>
          <p:nvPr/>
        </p:nvCxnSpPr>
        <p:spPr>
          <a:xfrm flipV="1">
            <a:off x="6330400" y="2517709"/>
            <a:ext cx="949846" cy="1201745"/>
          </a:xfrm>
          <a:prstGeom prst="curvedConnector3">
            <a:avLst/>
          </a:prstGeom>
          <a:ln w="44450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5230DFBB-2DA7-3943-893C-B21BC5DC43B3}"/>
              </a:ext>
            </a:extLst>
          </p:cNvPr>
          <p:cNvCxnSpPr>
            <a:cxnSpLocks/>
          </p:cNvCxnSpPr>
          <p:nvPr/>
        </p:nvCxnSpPr>
        <p:spPr>
          <a:xfrm flipV="1">
            <a:off x="6330400" y="3534789"/>
            <a:ext cx="949846" cy="184665"/>
          </a:xfrm>
          <a:prstGeom prst="curvedConnector3">
            <a:avLst/>
          </a:prstGeom>
          <a:ln w="44450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F3073DDC-E913-0047-A216-44AC13A270C0}"/>
              </a:ext>
            </a:extLst>
          </p:cNvPr>
          <p:cNvCxnSpPr>
            <a:cxnSpLocks/>
          </p:cNvCxnSpPr>
          <p:nvPr/>
        </p:nvCxnSpPr>
        <p:spPr>
          <a:xfrm>
            <a:off x="6330400" y="3719454"/>
            <a:ext cx="949846" cy="832415"/>
          </a:xfrm>
          <a:prstGeom prst="curvedConnector3">
            <a:avLst/>
          </a:prstGeom>
          <a:ln w="44450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69182194-67A5-E94F-A0B8-3FC9AE739E4A}"/>
              </a:ext>
            </a:extLst>
          </p:cNvPr>
          <p:cNvCxnSpPr>
            <a:cxnSpLocks/>
          </p:cNvCxnSpPr>
          <p:nvPr/>
        </p:nvCxnSpPr>
        <p:spPr>
          <a:xfrm>
            <a:off x="6330400" y="3719454"/>
            <a:ext cx="949846" cy="1849495"/>
          </a:xfrm>
          <a:prstGeom prst="curvedConnector3">
            <a:avLst/>
          </a:prstGeom>
          <a:ln w="44450">
            <a:solidFill>
              <a:srgbClr val="87AFC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A561C056-6FC5-4643-8DE1-E3E58C09189A}"/>
              </a:ext>
            </a:extLst>
          </p:cNvPr>
          <p:cNvSpPr txBox="1"/>
          <p:nvPr/>
        </p:nvSpPr>
        <p:spPr>
          <a:xfrm>
            <a:off x="5525665" y="3993741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Job File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96FC193-72D7-8044-9F1C-C5576D30CD89}"/>
              </a:ext>
            </a:extLst>
          </p:cNvPr>
          <p:cNvSpPr txBox="1"/>
          <p:nvPr/>
        </p:nvSpPr>
        <p:spPr>
          <a:xfrm>
            <a:off x="7384981" y="1586301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Job Queues</a:t>
            </a:r>
          </a:p>
        </p:txBody>
      </p:sp>
    </p:spTree>
    <p:extLst>
      <p:ext uri="{BB962C8B-B14F-4D97-AF65-F5344CB8AC3E}">
        <p14:creationId xmlns:p14="http://schemas.microsoft.com/office/powerpoint/2010/main" val="415760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TSCC Job Queues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TORQUE Resource Manager manages job queues </a:t>
            </a:r>
          </a:p>
          <a:p>
            <a:r>
              <a:rPr lang="en-US" dirty="0"/>
              <a:t>Queues include:</a:t>
            </a:r>
          </a:p>
          <a:p>
            <a:endParaRPr lang="en-US" dirty="0"/>
          </a:p>
          <a:p>
            <a:pPr lvl="1"/>
            <a:r>
              <a:rPr lang="en-US" sz="2000" u="sng" dirty="0"/>
              <a:t>hotel</a:t>
            </a:r>
            <a:r>
              <a:rPr lang="en-US" sz="2000" dirty="0"/>
              <a:t>: supports all non-contributors to TSCC; this is the only node we are eligible to use</a:t>
            </a:r>
          </a:p>
          <a:p>
            <a:pPr lvl="1"/>
            <a:endParaRPr lang="en-US" sz="2000" u="sng" dirty="0"/>
          </a:p>
          <a:p>
            <a:pPr lvl="1"/>
            <a:r>
              <a:rPr lang="en-US" sz="2000" u="sng" dirty="0"/>
              <a:t>home</a:t>
            </a:r>
            <a:r>
              <a:rPr lang="en-US" sz="2000" dirty="0"/>
              <a:t>: clusters reserved for members of particular group; purchased</a:t>
            </a:r>
          </a:p>
          <a:p>
            <a:pPr lvl="1"/>
            <a:endParaRPr lang="en-US" sz="2000" dirty="0"/>
          </a:p>
          <a:p>
            <a:pPr lvl="1"/>
            <a:r>
              <a:rPr lang="en-US" sz="2000" u="sng" dirty="0"/>
              <a:t>condo</a:t>
            </a:r>
            <a:r>
              <a:rPr lang="en-US" sz="2000" dirty="0"/>
              <a:t>: will allow contributors to run on nodes greater than those that have already been purchased; 8-hour time limit </a:t>
            </a:r>
          </a:p>
          <a:p>
            <a:pPr marL="457200" lvl="1" indent="0">
              <a:buNone/>
            </a:pPr>
            <a:r>
              <a:rPr lang="en-US" sz="2000" dirty="0"/>
              <a:t>  </a:t>
            </a:r>
          </a:p>
          <a:p>
            <a:pPr lvl="1"/>
            <a:r>
              <a:rPr lang="en-US" sz="2000" u="sng" dirty="0"/>
              <a:t>glean</a:t>
            </a:r>
            <a:r>
              <a:rPr lang="en-US" sz="2000" dirty="0"/>
              <a:t>: allows to run jobs, free-of-charge, on available idle nodes within condo; jobs will be terminated if idle nodes are requested </a:t>
            </a:r>
          </a:p>
          <a:p>
            <a:pPr lvl="1"/>
            <a:endParaRPr lang="en-US" dirty="0"/>
          </a:p>
          <a:p>
            <a:r>
              <a:rPr lang="en-US" dirty="0"/>
              <a:t> One or more job may be submitted simultaneously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872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836</Words>
  <Application>Microsoft Macintosh PowerPoint</Application>
  <PresentationFormat>Widescreen</PresentationFormat>
  <Paragraphs>122</Paragraphs>
  <Slides>13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Office Theme</vt:lpstr>
      <vt:lpstr>PowerPoint Presentation</vt:lpstr>
      <vt:lpstr>TSCC</vt:lpstr>
      <vt:lpstr>PowerPoint Presentation</vt:lpstr>
      <vt:lpstr>PowerPoint Presentation</vt:lpstr>
      <vt:lpstr>PowerPoint Presentation</vt:lpstr>
      <vt:lpstr>TSCC job submissions</vt:lpstr>
      <vt:lpstr>Submitting a Job to TSCC</vt:lpstr>
      <vt:lpstr>PowerPoint Presentation</vt:lpstr>
      <vt:lpstr>TSCC Job Queues </vt:lpstr>
      <vt:lpstr>Submitting Jobs to TSCC using shell scripts</vt:lpstr>
      <vt:lpstr>Submitting Jobs to TSCC using shell scripts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Clarence K Mah</dc:creator>
  <cp:lastModifiedBy>Daniela Nachmanson</cp:lastModifiedBy>
  <cp:revision>8</cp:revision>
  <dcterms:created xsi:type="dcterms:W3CDTF">2020-01-12T00:14:10Z</dcterms:created>
  <dcterms:modified xsi:type="dcterms:W3CDTF">2020-01-13T04:20:50Z</dcterms:modified>
</cp:coreProperties>
</file>